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135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2581870"/>
            <a:ext cx="10554414" cy="1666399"/>
          </a:xfrm>
          <a:prstGeom prst="rect">
            <a:avLst/>
          </a:prstGeom>
          <a:noFill/>
          <a:ln/>
        </p:spPr>
        <p:txBody>
          <a:bodyPr wrap="square" rtlCol="0" anchor="t"/>
          <a:lstStyle/>
          <a:p>
            <a:pPr marL="0" indent="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Automatic Numberplate Recognition (ANPR)</a:t>
            </a:r>
            <a:endParaRPr lang="en-US" sz="5249" dirty="0"/>
          </a:p>
        </p:txBody>
      </p:sp>
      <p:sp>
        <p:nvSpPr>
          <p:cNvPr id="7" name="Text 3"/>
          <p:cNvSpPr/>
          <p:nvPr/>
        </p:nvSpPr>
        <p:spPr>
          <a:xfrm>
            <a:off x="2037993" y="4581525"/>
            <a:ext cx="10554414"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Automatic Numberplate Detection (ANPR) using Deep Learning is an advanced system that automates the process of reading vehicle license plates. It has extensive applications in law enforcement, traffic management, and parking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alphaModFix/>
            <a:grayscl/>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0" y="0"/>
            <a:ext cx="14630400" cy="8229600"/>
          </a:xfrm>
          <a:prstGeom prst="rect">
            <a:avLst/>
          </a:prstGeom>
        </p:spPr>
      </p:pic>
      <p:sp>
        <p:nvSpPr>
          <p:cNvPr id="6" name="Text 2"/>
          <p:cNvSpPr/>
          <p:nvPr/>
        </p:nvSpPr>
        <p:spPr>
          <a:xfrm>
            <a:off x="2037993" y="1280874"/>
            <a:ext cx="9271754"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Overview of Deep Learning in ANPR</a:t>
            </a:r>
            <a:endParaRPr lang="en-US" sz="4374" dirty="0"/>
          </a:p>
        </p:txBody>
      </p:sp>
      <p:sp>
        <p:nvSpPr>
          <p:cNvPr id="7" name="Shape 3"/>
          <p:cNvSpPr/>
          <p:nvPr/>
        </p:nvSpPr>
        <p:spPr>
          <a:xfrm>
            <a:off x="2349103" y="2308503"/>
            <a:ext cx="44410" cy="4640223"/>
          </a:xfrm>
          <a:prstGeom prst="roundRect">
            <a:avLst>
              <a:gd name="adj" fmla="val 225151"/>
            </a:avLst>
          </a:prstGeom>
          <a:solidFill>
            <a:srgbClr val="C9CACE"/>
          </a:solidFill>
          <a:ln/>
        </p:spPr>
      </p:sp>
      <p:sp>
        <p:nvSpPr>
          <p:cNvPr id="8" name="Shape 4"/>
          <p:cNvSpPr/>
          <p:nvPr/>
        </p:nvSpPr>
        <p:spPr>
          <a:xfrm>
            <a:off x="2621220" y="2709803"/>
            <a:ext cx="777597" cy="44410"/>
          </a:xfrm>
          <a:prstGeom prst="roundRect">
            <a:avLst>
              <a:gd name="adj" fmla="val 225151"/>
            </a:avLst>
          </a:prstGeom>
          <a:solidFill>
            <a:srgbClr val="C9CACE"/>
          </a:solidFill>
          <a:ln/>
        </p:spPr>
      </p:sp>
      <p:sp>
        <p:nvSpPr>
          <p:cNvPr id="9" name="Shape 5"/>
          <p:cNvSpPr/>
          <p:nvPr/>
        </p:nvSpPr>
        <p:spPr>
          <a:xfrm>
            <a:off x="2121277" y="2482096"/>
            <a:ext cx="499943" cy="499943"/>
          </a:xfrm>
          <a:prstGeom prst="roundRect">
            <a:avLst>
              <a:gd name="adj" fmla="val 20000"/>
            </a:avLst>
          </a:prstGeom>
          <a:solidFill>
            <a:srgbClr val="E3E4E8"/>
          </a:solidFill>
          <a:ln w="7620">
            <a:solidFill>
              <a:srgbClr val="C9CACE"/>
            </a:solidFill>
            <a:prstDash val="solid"/>
          </a:ln>
        </p:spPr>
      </p:sp>
      <p:sp>
        <p:nvSpPr>
          <p:cNvPr id="10" name="Text 6"/>
          <p:cNvSpPr/>
          <p:nvPr/>
        </p:nvSpPr>
        <p:spPr>
          <a:xfrm>
            <a:off x="2306657" y="2523768"/>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11" name="Text 7"/>
          <p:cNvSpPr/>
          <p:nvPr/>
        </p:nvSpPr>
        <p:spPr>
          <a:xfrm>
            <a:off x="3593306" y="253067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ANPR Features</a:t>
            </a:r>
            <a:endParaRPr lang="en-US" sz="2187" dirty="0"/>
          </a:p>
        </p:txBody>
      </p:sp>
      <p:sp>
        <p:nvSpPr>
          <p:cNvPr id="12" name="Text 8"/>
          <p:cNvSpPr/>
          <p:nvPr/>
        </p:nvSpPr>
        <p:spPr>
          <a:xfrm>
            <a:off x="3593306" y="3011091"/>
            <a:ext cx="8999101"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Deep learning enhancements include accurate plate location and recognition of various plate formats.</a:t>
            </a:r>
            <a:endParaRPr lang="en-US" sz="1750" dirty="0"/>
          </a:p>
        </p:txBody>
      </p:sp>
      <p:sp>
        <p:nvSpPr>
          <p:cNvPr id="13" name="Shape 9"/>
          <p:cNvSpPr/>
          <p:nvPr/>
        </p:nvSpPr>
        <p:spPr>
          <a:xfrm>
            <a:off x="2621220" y="4567535"/>
            <a:ext cx="777597" cy="44410"/>
          </a:xfrm>
          <a:prstGeom prst="roundRect">
            <a:avLst>
              <a:gd name="adj" fmla="val 225151"/>
            </a:avLst>
          </a:prstGeom>
          <a:solidFill>
            <a:srgbClr val="C9CACE"/>
          </a:solidFill>
          <a:ln/>
        </p:spPr>
      </p:sp>
      <p:sp>
        <p:nvSpPr>
          <p:cNvPr id="14" name="Shape 10"/>
          <p:cNvSpPr/>
          <p:nvPr/>
        </p:nvSpPr>
        <p:spPr>
          <a:xfrm>
            <a:off x="2121277" y="4339828"/>
            <a:ext cx="499943" cy="499943"/>
          </a:xfrm>
          <a:prstGeom prst="roundRect">
            <a:avLst>
              <a:gd name="adj" fmla="val 20000"/>
            </a:avLst>
          </a:prstGeom>
          <a:solidFill>
            <a:srgbClr val="E3E4E8"/>
          </a:solidFill>
          <a:ln w="7620">
            <a:solidFill>
              <a:srgbClr val="C9CACE"/>
            </a:solidFill>
            <a:prstDash val="solid"/>
          </a:ln>
        </p:spPr>
      </p:sp>
      <p:sp>
        <p:nvSpPr>
          <p:cNvPr id="15" name="Text 11"/>
          <p:cNvSpPr/>
          <p:nvPr/>
        </p:nvSpPr>
        <p:spPr>
          <a:xfrm>
            <a:off x="2278320" y="4381500"/>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6" name="Text 12"/>
          <p:cNvSpPr/>
          <p:nvPr/>
        </p:nvSpPr>
        <p:spPr>
          <a:xfrm>
            <a:off x="3593306" y="4388406"/>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Training Data</a:t>
            </a:r>
            <a:endParaRPr lang="en-US" sz="2187" dirty="0"/>
          </a:p>
        </p:txBody>
      </p:sp>
      <p:sp>
        <p:nvSpPr>
          <p:cNvPr id="17" name="Text 13"/>
          <p:cNvSpPr/>
          <p:nvPr/>
        </p:nvSpPr>
        <p:spPr>
          <a:xfrm>
            <a:off x="3593306" y="4868823"/>
            <a:ext cx="8999101" cy="355402"/>
          </a:xfrm>
          <a:prstGeom prst="rect">
            <a:avLst/>
          </a:prstGeom>
          <a:noFill/>
          <a:ln/>
        </p:spPr>
        <p:txBody>
          <a:bodyPr wrap="non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High-quality datasets for deep learning models consist of diverse license plate images.</a:t>
            </a:r>
            <a:endParaRPr lang="en-US" sz="1750" dirty="0"/>
          </a:p>
        </p:txBody>
      </p:sp>
      <p:sp>
        <p:nvSpPr>
          <p:cNvPr id="18" name="Shape 14"/>
          <p:cNvSpPr/>
          <p:nvPr/>
        </p:nvSpPr>
        <p:spPr>
          <a:xfrm>
            <a:off x="2621220" y="6069866"/>
            <a:ext cx="777597" cy="44410"/>
          </a:xfrm>
          <a:prstGeom prst="roundRect">
            <a:avLst>
              <a:gd name="adj" fmla="val 225151"/>
            </a:avLst>
          </a:prstGeom>
          <a:solidFill>
            <a:srgbClr val="C9CACE"/>
          </a:solidFill>
          <a:ln/>
        </p:spPr>
      </p:sp>
      <p:sp>
        <p:nvSpPr>
          <p:cNvPr id="19" name="Shape 15"/>
          <p:cNvSpPr/>
          <p:nvPr/>
        </p:nvSpPr>
        <p:spPr>
          <a:xfrm>
            <a:off x="2121277" y="5842159"/>
            <a:ext cx="499943" cy="499943"/>
          </a:xfrm>
          <a:prstGeom prst="roundRect">
            <a:avLst>
              <a:gd name="adj" fmla="val 20000"/>
            </a:avLst>
          </a:prstGeom>
          <a:solidFill>
            <a:srgbClr val="E3E4E8"/>
          </a:solidFill>
          <a:ln w="7620">
            <a:solidFill>
              <a:srgbClr val="C9CACE"/>
            </a:solidFill>
            <a:prstDash val="solid"/>
          </a:ln>
        </p:spPr>
      </p:sp>
      <p:sp>
        <p:nvSpPr>
          <p:cNvPr id="20" name="Text 16"/>
          <p:cNvSpPr/>
          <p:nvPr/>
        </p:nvSpPr>
        <p:spPr>
          <a:xfrm>
            <a:off x="2274749" y="5883831"/>
            <a:ext cx="193000"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21" name="Text 17"/>
          <p:cNvSpPr/>
          <p:nvPr/>
        </p:nvSpPr>
        <p:spPr>
          <a:xfrm>
            <a:off x="3593306" y="5890736"/>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Integration</a:t>
            </a:r>
            <a:endParaRPr lang="en-US" sz="2187" dirty="0"/>
          </a:p>
        </p:txBody>
      </p:sp>
      <p:sp>
        <p:nvSpPr>
          <p:cNvPr id="22" name="Text 18"/>
          <p:cNvSpPr/>
          <p:nvPr/>
        </p:nvSpPr>
        <p:spPr>
          <a:xfrm>
            <a:off x="3593306" y="6371153"/>
            <a:ext cx="8999101" cy="355402"/>
          </a:xfrm>
          <a:prstGeom prst="rect">
            <a:avLst/>
          </a:prstGeom>
          <a:noFill/>
          <a:ln/>
        </p:spPr>
        <p:txBody>
          <a:bodyPr wrap="non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Deep learning is integrated with ANPR systems to improve accuracy and efficiency.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2216706"/>
            <a:ext cx="10510957"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Training a deep learning model for ANPR</a:t>
            </a:r>
            <a:endParaRPr lang="en-US" sz="4374" dirty="0"/>
          </a:p>
        </p:txBody>
      </p:sp>
      <p:sp>
        <p:nvSpPr>
          <p:cNvPr id="7" name="Text 3"/>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Data Collection</a:t>
            </a:r>
            <a:endParaRPr lang="en-US" sz="2187" dirty="0"/>
          </a:p>
        </p:txBody>
      </p:sp>
      <p:sp>
        <p:nvSpPr>
          <p:cNvPr id="8" name="Text 4"/>
          <p:cNvSpPr/>
          <p:nvPr/>
        </p:nvSpPr>
        <p:spPr>
          <a:xfrm>
            <a:off x="2037993" y="4035862"/>
            <a:ext cx="3156347" cy="1421606"/>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Collecting a comprehensive dataset of license plate images from various sources is crucial.</a:t>
            </a:r>
            <a:endParaRPr lang="en-US" sz="1750" dirty="0"/>
          </a:p>
        </p:txBody>
      </p:sp>
      <p:sp>
        <p:nvSpPr>
          <p:cNvPr id="9" name="Text 5"/>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Model Architecture</a:t>
            </a:r>
            <a:endParaRPr lang="en-US" sz="2187" dirty="0"/>
          </a:p>
        </p:txBody>
      </p:sp>
      <p:sp>
        <p:nvSpPr>
          <p:cNvPr id="10" name="Text 6"/>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Development of a convolutional neural network (CNN) with robust feature extraction for plate recognition.</a:t>
            </a:r>
            <a:endParaRPr lang="en-US" sz="1750" dirty="0"/>
          </a:p>
        </p:txBody>
      </p:sp>
      <p:sp>
        <p:nvSpPr>
          <p:cNvPr id="11" name="Text 7"/>
          <p:cNvSpPr/>
          <p:nvPr/>
        </p:nvSpPr>
        <p:spPr>
          <a:xfrm>
            <a:off x="9449872" y="3466505"/>
            <a:ext cx="3131939"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Hyperparameter Tuning</a:t>
            </a:r>
            <a:endParaRPr lang="en-US" sz="2187" dirty="0"/>
          </a:p>
        </p:txBody>
      </p:sp>
      <p:sp>
        <p:nvSpPr>
          <p:cNvPr id="12" name="Text 8"/>
          <p:cNvSpPr/>
          <p:nvPr/>
        </p:nvSpPr>
        <p:spPr>
          <a:xfrm>
            <a:off x="9449872" y="4035862"/>
            <a:ext cx="3156347" cy="1421606"/>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Optimizing learning rates, batch sizes, and epochs to fine-tune the model's performance.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2000131"/>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Instrument Sans" pitchFamily="34" charset="0"/>
                <a:ea typeface="Instrument Sans" pitchFamily="34" charset="-122"/>
                <a:cs typeface="Instrument Sans" pitchFamily="34" charset="-120"/>
              </a:rPr>
              <a:t>Techniques for improving ANPR accuracy</a:t>
            </a:r>
            <a:endParaRPr lang="en-US" sz="4374" dirty="0"/>
          </a:p>
        </p:txBody>
      </p:sp>
      <p:sp>
        <p:nvSpPr>
          <p:cNvPr id="7" name="Shape 3"/>
          <p:cNvSpPr/>
          <p:nvPr/>
        </p:nvSpPr>
        <p:spPr>
          <a:xfrm>
            <a:off x="2037993" y="3895725"/>
            <a:ext cx="499943" cy="499943"/>
          </a:xfrm>
          <a:prstGeom prst="roundRect">
            <a:avLst>
              <a:gd name="adj" fmla="val 20000"/>
            </a:avLst>
          </a:prstGeom>
          <a:solidFill>
            <a:srgbClr val="393B47"/>
          </a:solidFill>
          <a:ln w="7620">
            <a:solidFill>
              <a:srgbClr val="525460"/>
            </a:solidFill>
            <a:prstDash val="solid"/>
          </a:ln>
        </p:spPr>
      </p:sp>
      <p:sp>
        <p:nvSpPr>
          <p:cNvPr id="8" name="Text 4"/>
          <p:cNvSpPr/>
          <p:nvPr/>
        </p:nvSpPr>
        <p:spPr>
          <a:xfrm>
            <a:off x="2223373" y="3937397"/>
            <a:ext cx="129064" cy="416481"/>
          </a:xfrm>
          <a:prstGeom prst="rect">
            <a:avLst/>
          </a:prstGeom>
          <a:noFill/>
          <a:ln/>
        </p:spPr>
        <p:txBody>
          <a:bodyPr wrap="none" rtlCol="0" anchor="t"/>
          <a:lstStyle/>
          <a:p>
            <a:pPr marL="0" indent="0" algn="ctr">
              <a:lnSpc>
                <a:spcPts val="3281"/>
              </a:lnSpc>
              <a:buNone/>
            </a:pPr>
            <a:r>
              <a:rPr lang="en-US" sz="2624" b="1" dirty="0">
                <a:solidFill>
                  <a:schemeClr val="bg1">
                    <a:lumMod val="85000"/>
                  </a:schemeClr>
                </a:solidFill>
                <a:latin typeface="Instrument Sans" pitchFamily="34" charset="0"/>
                <a:ea typeface="Instrument Sans" pitchFamily="34" charset="-122"/>
                <a:cs typeface="Instrument Sans" pitchFamily="34" charset="-120"/>
              </a:rPr>
              <a:t>1</a:t>
            </a:r>
            <a:endParaRPr lang="en-US" sz="2624" dirty="0">
              <a:solidFill>
                <a:schemeClr val="bg1">
                  <a:lumMod val="85000"/>
                </a:schemeClr>
              </a:solidFill>
            </a:endParaRPr>
          </a:p>
        </p:txBody>
      </p:sp>
      <p:sp>
        <p:nvSpPr>
          <p:cNvPr id="9" name="Text 5"/>
          <p:cNvSpPr/>
          <p:nvPr/>
        </p:nvSpPr>
        <p:spPr>
          <a:xfrm>
            <a:off x="2760107" y="3972044"/>
            <a:ext cx="2647950" cy="347186"/>
          </a:xfrm>
          <a:prstGeom prst="rect">
            <a:avLst/>
          </a:prstGeom>
          <a:noFill/>
          <a:ln/>
        </p:spPr>
        <p:txBody>
          <a:bodyPr wrap="none" rtlCol="0" anchor="t"/>
          <a:lstStyle/>
          <a:p>
            <a:pPr marL="0" indent="0">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Data Augmentation</a:t>
            </a:r>
            <a:endParaRPr lang="en-US" sz="2187" dirty="0"/>
          </a:p>
        </p:txBody>
      </p:sp>
      <p:sp>
        <p:nvSpPr>
          <p:cNvPr id="10" name="Text 6"/>
          <p:cNvSpPr/>
          <p:nvPr/>
        </p:nvSpPr>
        <p:spPr>
          <a:xfrm>
            <a:off x="2760107" y="4452461"/>
            <a:ext cx="2647950" cy="1421606"/>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Generating additional training images through rotation, scaling, and color manipulation.</a:t>
            </a:r>
            <a:endParaRPr lang="en-US" sz="1750" dirty="0"/>
          </a:p>
        </p:txBody>
      </p:sp>
      <p:sp>
        <p:nvSpPr>
          <p:cNvPr id="11" name="Shape 7"/>
          <p:cNvSpPr/>
          <p:nvPr/>
        </p:nvSpPr>
        <p:spPr>
          <a:xfrm>
            <a:off x="5630228" y="3895725"/>
            <a:ext cx="499943" cy="499943"/>
          </a:xfrm>
          <a:prstGeom prst="roundRect">
            <a:avLst>
              <a:gd name="adj" fmla="val 20000"/>
            </a:avLst>
          </a:prstGeom>
          <a:solidFill>
            <a:srgbClr val="393B47"/>
          </a:solidFill>
          <a:ln w="7620">
            <a:solidFill>
              <a:srgbClr val="525460"/>
            </a:solidFill>
            <a:prstDash val="solid"/>
          </a:ln>
        </p:spPr>
      </p:sp>
      <p:sp>
        <p:nvSpPr>
          <p:cNvPr id="12" name="Text 8"/>
          <p:cNvSpPr/>
          <p:nvPr/>
        </p:nvSpPr>
        <p:spPr>
          <a:xfrm>
            <a:off x="5787271" y="3937397"/>
            <a:ext cx="185738" cy="416481"/>
          </a:xfrm>
          <a:prstGeom prst="rect">
            <a:avLst/>
          </a:prstGeom>
          <a:noFill/>
          <a:ln/>
        </p:spPr>
        <p:txBody>
          <a:bodyPr wrap="none" rtlCol="0" anchor="t"/>
          <a:lstStyle/>
          <a:p>
            <a:pPr marL="0" indent="0" algn="ctr">
              <a:lnSpc>
                <a:spcPts val="3281"/>
              </a:lnSpc>
              <a:buNone/>
            </a:pPr>
            <a:r>
              <a:rPr lang="en-US" sz="2624" b="1" dirty="0">
                <a:solidFill>
                  <a:schemeClr val="bg1">
                    <a:lumMod val="85000"/>
                  </a:schemeClr>
                </a:solidFill>
                <a:latin typeface="Instrument Sans" pitchFamily="34" charset="0"/>
                <a:ea typeface="Instrument Sans" pitchFamily="34" charset="-122"/>
                <a:cs typeface="Instrument Sans" pitchFamily="34" charset="-120"/>
              </a:rPr>
              <a:t>2</a:t>
            </a:r>
            <a:endParaRPr lang="en-US" sz="2624" dirty="0">
              <a:solidFill>
                <a:schemeClr val="bg1">
                  <a:lumMod val="85000"/>
                </a:schemeClr>
              </a:solidFill>
            </a:endParaRPr>
          </a:p>
        </p:txBody>
      </p:sp>
      <p:sp>
        <p:nvSpPr>
          <p:cNvPr id="13" name="Text 9"/>
          <p:cNvSpPr/>
          <p:nvPr/>
        </p:nvSpPr>
        <p:spPr>
          <a:xfrm>
            <a:off x="6352342" y="3972044"/>
            <a:ext cx="2647950" cy="347186"/>
          </a:xfrm>
          <a:prstGeom prst="rect">
            <a:avLst/>
          </a:prstGeom>
          <a:noFill/>
          <a:ln/>
        </p:spPr>
        <p:txBody>
          <a:bodyPr wrap="none" rtlCol="0" anchor="t"/>
          <a:lstStyle/>
          <a:p>
            <a:pPr marL="0" indent="0">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Ensemble Methods</a:t>
            </a:r>
            <a:endParaRPr lang="en-US" sz="2187" dirty="0"/>
          </a:p>
        </p:txBody>
      </p:sp>
      <p:sp>
        <p:nvSpPr>
          <p:cNvPr id="14" name="Text 10"/>
          <p:cNvSpPr/>
          <p:nvPr/>
        </p:nvSpPr>
        <p:spPr>
          <a:xfrm>
            <a:off x="6352342" y="4452461"/>
            <a:ext cx="2647950" cy="1777008"/>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Implementing multiple deep learning models to enhance the identification of license plates.</a:t>
            </a:r>
            <a:endParaRPr lang="en-US" sz="1750" dirty="0"/>
          </a:p>
        </p:txBody>
      </p:sp>
      <p:sp>
        <p:nvSpPr>
          <p:cNvPr id="15" name="Shape 11"/>
          <p:cNvSpPr/>
          <p:nvPr/>
        </p:nvSpPr>
        <p:spPr>
          <a:xfrm>
            <a:off x="9222462" y="3895725"/>
            <a:ext cx="499943" cy="499943"/>
          </a:xfrm>
          <a:prstGeom prst="roundRect">
            <a:avLst>
              <a:gd name="adj" fmla="val 20000"/>
            </a:avLst>
          </a:prstGeom>
          <a:solidFill>
            <a:srgbClr val="393B47"/>
          </a:solidFill>
          <a:ln w="7620">
            <a:solidFill>
              <a:srgbClr val="525460"/>
            </a:solidFill>
            <a:prstDash val="solid"/>
          </a:ln>
        </p:spPr>
      </p:sp>
      <p:sp>
        <p:nvSpPr>
          <p:cNvPr id="16" name="Text 12"/>
          <p:cNvSpPr/>
          <p:nvPr/>
        </p:nvSpPr>
        <p:spPr>
          <a:xfrm>
            <a:off x="9375934" y="3937397"/>
            <a:ext cx="193000" cy="416481"/>
          </a:xfrm>
          <a:prstGeom prst="rect">
            <a:avLst/>
          </a:prstGeom>
          <a:noFill/>
          <a:ln/>
        </p:spPr>
        <p:txBody>
          <a:bodyPr wrap="none" rtlCol="0" anchor="t"/>
          <a:lstStyle/>
          <a:p>
            <a:pPr marL="0" indent="0" algn="ctr">
              <a:lnSpc>
                <a:spcPts val="3281"/>
              </a:lnSpc>
              <a:buNone/>
            </a:pPr>
            <a:r>
              <a:rPr lang="en-US" sz="2624" b="1" dirty="0">
                <a:solidFill>
                  <a:schemeClr val="bg1">
                    <a:lumMod val="85000"/>
                  </a:schemeClr>
                </a:solidFill>
                <a:latin typeface="Instrument Sans" pitchFamily="34" charset="0"/>
                <a:ea typeface="Instrument Sans" pitchFamily="34" charset="-122"/>
                <a:cs typeface="Instrument Sans" pitchFamily="34" charset="-120"/>
              </a:rPr>
              <a:t>3</a:t>
            </a:r>
            <a:endParaRPr lang="en-US" sz="2624" dirty="0">
              <a:solidFill>
                <a:schemeClr val="bg1">
                  <a:lumMod val="85000"/>
                </a:schemeClr>
              </a:solidFill>
            </a:endParaRPr>
          </a:p>
        </p:txBody>
      </p:sp>
      <p:sp>
        <p:nvSpPr>
          <p:cNvPr id="17" name="Text 13"/>
          <p:cNvSpPr/>
          <p:nvPr/>
        </p:nvSpPr>
        <p:spPr>
          <a:xfrm>
            <a:off x="9944576" y="3972044"/>
            <a:ext cx="2647950" cy="347186"/>
          </a:xfrm>
          <a:prstGeom prst="rect">
            <a:avLst/>
          </a:prstGeom>
          <a:noFill/>
          <a:ln/>
        </p:spPr>
        <p:txBody>
          <a:bodyPr wrap="none" rtlCol="0" anchor="t"/>
          <a:lstStyle/>
          <a:p>
            <a:pPr marL="0" indent="0">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Quality Assurance</a:t>
            </a:r>
            <a:endParaRPr lang="en-US" sz="2187" dirty="0"/>
          </a:p>
        </p:txBody>
      </p:sp>
      <p:sp>
        <p:nvSpPr>
          <p:cNvPr id="18" name="Text 14"/>
          <p:cNvSpPr/>
          <p:nvPr/>
        </p:nvSpPr>
        <p:spPr>
          <a:xfrm>
            <a:off x="9944576" y="4452461"/>
            <a:ext cx="2647950" cy="1421606"/>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Regular validation and testing to ensure reliable ANPR performance in diverse conditions.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777C92">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2147173"/>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Instrument Sans" pitchFamily="34" charset="0"/>
                <a:ea typeface="Instrument Sans" pitchFamily="34" charset="-122"/>
                <a:cs typeface="Instrument Sans" pitchFamily="34" charset="-120"/>
              </a:rPr>
              <a:t>Real-world applications of ANPR using deep learning</a:t>
            </a:r>
            <a:endParaRPr lang="en-US" sz="4374" dirty="0"/>
          </a:p>
        </p:txBody>
      </p:sp>
      <p:pic>
        <p:nvPicPr>
          <p:cNvPr id="7" name="Image 2" descr="preencoded.png"/>
          <p:cNvPicPr>
            <a:picLocks noChangeAspect="1"/>
          </p:cNvPicPr>
          <p:nvPr/>
        </p:nvPicPr>
        <p:blipFill>
          <a:blip r:embed="rId5"/>
          <a:stretch>
            <a:fillRect/>
          </a:stretch>
        </p:blipFill>
        <p:spPr>
          <a:xfrm>
            <a:off x="2037993" y="3869174"/>
            <a:ext cx="444341" cy="444341"/>
          </a:xfrm>
          <a:prstGeom prst="rect">
            <a:avLst/>
          </a:prstGeom>
        </p:spPr>
      </p:pic>
      <p:sp>
        <p:nvSpPr>
          <p:cNvPr id="8" name="Text 3"/>
          <p:cNvSpPr/>
          <p:nvPr/>
        </p:nvSpPr>
        <p:spPr>
          <a:xfrm>
            <a:off x="2037993" y="4535686"/>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Law Enforcement</a:t>
            </a:r>
            <a:endParaRPr lang="en-US" sz="2187" dirty="0"/>
          </a:p>
        </p:txBody>
      </p:sp>
      <p:sp>
        <p:nvSpPr>
          <p:cNvPr id="9" name="Text 4"/>
          <p:cNvSpPr/>
          <p:nvPr/>
        </p:nvSpPr>
        <p:spPr>
          <a:xfrm>
            <a:off x="2037993" y="5016103"/>
            <a:ext cx="3295888" cy="1066205"/>
          </a:xfrm>
          <a:prstGeom prst="rect">
            <a:avLst/>
          </a:prstGeom>
          <a:noFill/>
          <a:ln/>
        </p:spPr>
        <p:txBody>
          <a:bodyPr wrap="square" rtlCol="0" anchor="t"/>
          <a:lstStyle/>
          <a:p>
            <a:pPr marL="0" indent="0" algn="l">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Identification of stolen or wanted vehicles in real-time for enhanced public safety.</a:t>
            </a:r>
            <a:endParaRPr lang="en-US" sz="1750" dirty="0"/>
          </a:p>
        </p:txBody>
      </p:sp>
      <p:pic>
        <p:nvPicPr>
          <p:cNvPr id="10" name="Image 3" descr="preencoded.png"/>
          <p:cNvPicPr>
            <a:picLocks noChangeAspect="1"/>
          </p:cNvPicPr>
          <p:nvPr/>
        </p:nvPicPr>
        <p:blipFill>
          <a:blip r:embed="rId6"/>
          <a:stretch>
            <a:fillRect/>
          </a:stretch>
        </p:blipFill>
        <p:spPr>
          <a:xfrm>
            <a:off x="5667137" y="3869174"/>
            <a:ext cx="444341" cy="444341"/>
          </a:xfrm>
          <a:prstGeom prst="rect">
            <a:avLst/>
          </a:prstGeom>
        </p:spPr>
      </p:pic>
      <p:sp>
        <p:nvSpPr>
          <p:cNvPr id="11" name="Text 5"/>
          <p:cNvSpPr/>
          <p:nvPr/>
        </p:nvSpPr>
        <p:spPr>
          <a:xfrm>
            <a:off x="5667137" y="4535686"/>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Traffic Management</a:t>
            </a:r>
            <a:endParaRPr lang="en-US" sz="2187" dirty="0"/>
          </a:p>
        </p:txBody>
      </p:sp>
      <p:sp>
        <p:nvSpPr>
          <p:cNvPr id="12" name="Text 6"/>
          <p:cNvSpPr/>
          <p:nvPr/>
        </p:nvSpPr>
        <p:spPr>
          <a:xfrm>
            <a:off x="5667137" y="5016103"/>
            <a:ext cx="3296007" cy="1066205"/>
          </a:xfrm>
          <a:prstGeom prst="rect">
            <a:avLst/>
          </a:prstGeom>
          <a:noFill/>
          <a:ln/>
        </p:spPr>
        <p:txBody>
          <a:bodyPr wrap="square" rtlCol="0" anchor="t"/>
          <a:lstStyle/>
          <a:p>
            <a:pPr marL="0" indent="0" algn="l">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Monitoring congested areas and detecting traffic violations for smoother flow and safety.</a:t>
            </a:r>
            <a:endParaRPr lang="en-US" sz="1750" dirty="0"/>
          </a:p>
        </p:txBody>
      </p:sp>
      <p:pic>
        <p:nvPicPr>
          <p:cNvPr id="13" name="Image 4" descr="preencoded.png"/>
          <p:cNvPicPr>
            <a:picLocks noChangeAspect="1"/>
          </p:cNvPicPr>
          <p:nvPr/>
        </p:nvPicPr>
        <p:blipFill>
          <a:blip r:embed="rId7"/>
          <a:stretch>
            <a:fillRect/>
          </a:stretch>
        </p:blipFill>
        <p:spPr>
          <a:xfrm>
            <a:off x="9296400" y="3869174"/>
            <a:ext cx="444341" cy="444341"/>
          </a:xfrm>
          <a:prstGeom prst="rect">
            <a:avLst/>
          </a:prstGeom>
        </p:spPr>
      </p:pic>
      <p:sp>
        <p:nvSpPr>
          <p:cNvPr id="14" name="Text 7"/>
          <p:cNvSpPr/>
          <p:nvPr/>
        </p:nvSpPr>
        <p:spPr>
          <a:xfrm>
            <a:off x="9296400" y="4535686"/>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Instrument Sans" pitchFamily="34" charset="0"/>
                <a:ea typeface="Instrument Sans" pitchFamily="34" charset="-122"/>
                <a:cs typeface="Instrument Sans" pitchFamily="34" charset="-120"/>
              </a:rPr>
              <a:t>Parking Systems</a:t>
            </a:r>
            <a:endParaRPr lang="en-US" sz="2187" dirty="0"/>
          </a:p>
        </p:txBody>
      </p:sp>
      <p:sp>
        <p:nvSpPr>
          <p:cNvPr id="15" name="Text 8"/>
          <p:cNvSpPr/>
          <p:nvPr/>
        </p:nvSpPr>
        <p:spPr>
          <a:xfrm>
            <a:off x="9296400" y="5016103"/>
            <a:ext cx="3296007" cy="1066205"/>
          </a:xfrm>
          <a:prstGeom prst="rect">
            <a:avLst/>
          </a:prstGeom>
          <a:noFill/>
          <a:ln/>
        </p:spPr>
        <p:txBody>
          <a:bodyPr wrap="square" rtlCol="0" anchor="t"/>
          <a:lstStyle/>
          <a:p>
            <a:pPr marL="0" indent="0" algn="l">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Efficient access control and automated payment processing in parking facilities.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332483" y="510962"/>
            <a:ext cx="10554414" cy="2083118"/>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Automatic Number Plate Recognition System Using Optical Character Recognition</a:t>
            </a:r>
            <a:endParaRPr lang="en-US" sz="4374" dirty="0"/>
          </a:p>
        </p:txBody>
      </p:sp>
      <p:sp>
        <p:nvSpPr>
          <p:cNvPr id="7" name="Text 3"/>
          <p:cNvSpPr/>
          <p:nvPr/>
        </p:nvSpPr>
        <p:spPr>
          <a:xfrm>
            <a:off x="2037993" y="3171111"/>
            <a:ext cx="10554414" cy="355402"/>
          </a:xfrm>
          <a:prstGeom prst="rect">
            <a:avLst/>
          </a:prstGeom>
          <a:noFill/>
          <a:ln/>
        </p:spPr>
        <p:txBody>
          <a:bodyPr wrap="none" rtlCol="0" anchor="t"/>
          <a:lstStyle/>
          <a:p>
            <a:pPr marL="0" indent="0">
              <a:lnSpc>
                <a:spcPts val="2799"/>
              </a:lnSpc>
              <a:buNone/>
            </a:pPr>
            <a:r>
              <a:rPr lang="en-US" sz="1750" dirty="0">
                <a:solidFill>
                  <a:schemeClr val="bg2">
                    <a:lumMod val="25000"/>
                  </a:schemeClr>
                </a:solidFill>
                <a:latin typeface="Instrument Sans" pitchFamily="34" charset="0"/>
                <a:ea typeface="Instrument Sans" pitchFamily="34" charset="-122"/>
                <a:cs typeface="Instrument Sans" pitchFamily="34" charset="-120"/>
              </a:rPr>
              <a:t>Year: 2017</a:t>
            </a:r>
            <a:endParaRPr lang="en-US" sz="1750" dirty="0">
              <a:solidFill>
                <a:schemeClr val="bg2">
                  <a:lumMod val="25000"/>
                </a:schemeClr>
              </a:solidFill>
            </a:endParaRPr>
          </a:p>
        </p:txBody>
      </p:sp>
      <p:sp>
        <p:nvSpPr>
          <p:cNvPr id="8" name="Text 4"/>
          <p:cNvSpPr/>
          <p:nvPr/>
        </p:nvSpPr>
        <p:spPr>
          <a:xfrm>
            <a:off x="2037993" y="3776424"/>
            <a:ext cx="10554414" cy="710803"/>
          </a:xfrm>
          <a:prstGeom prst="rect">
            <a:avLst/>
          </a:prstGeom>
          <a:noFill/>
          <a:ln/>
        </p:spPr>
        <p:txBody>
          <a:bodyPr wrap="square" rtlCol="0" anchor="t"/>
          <a:lstStyle/>
          <a:p>
            <a:pPr marL="0" indent="0">
              <a:lnSpc>
                <a:spcPts val="2799"/>
              </a:lnSpc>
              <a:buNone/>
            </a:pPr>
            <a:r>
              <a:rPr lang="en-US" sz="1750" dirty="0">
                <a:solidFill>
                  <a:schemeClr val="bg2">
                    <a:lumMod val="25000"/>
                  </a:schemeClr>
                </a:solidFill>
                <a:latin typeface="Instrument Sans" pitchFamily="34" charset="0"/>
                <a:ea typeface="Instrument Sans" pitchFamily="34" charset="-122"/>
                <a:cs typeface="Instrument Sans" pitchFamily="34" charset="-120"/>
              </a:rPr>
              <a:t>Algorithms Used: Optical Character Recognition (OCR), Artificial Neural Networks (ANN), k-Nearest Neighbor (kNN)</a:t>
            </a:r>
            <a:endParaRPr lang="en-US" sz="1750" dirty="0">
              <a:solidFill>
                <a:schemeClr val="bg2">
                  <a:lumMod val="25000"/>
                </a:schemeClr>
              </a:solidFill>
            </a:endParaRPr>
          </a:p>
        </p:txBody>
      </p:sp>
      <p:sp>
        <p:nvSpPr>
          <p:cNvPr id="9" name="Text 5"/>
          <p:cNvSpPr/>
          <p:nvPr/>
        </p:nvSpPr>
        <p:spPr>
          <a:xfrm>
            <a:off x="2037993" y="4737140"/>
            <a:ext cx="10554414" cy="355402"/>
          </a:xfrm>
          <a:prstGeom prst="rect">
            <a:avLst/>
          </a:prstGeom>
          <a:noFill/>
          <a:ln/>
        </p:spPr>
        <p:txBody>
          <a:bodyPr wrap="none" rtlCol="0" anchor="t"/>
          <a:lstStyle/>
          <a:p>
            <a:pPr marL="0" indent="0">
              <a:lnSpc>
                <a:spcPts val="2799"/>
              </a:lnSpc>
              <a:buNone/>
            </a:pPr>
            <a:r>
              <a:rPr lang="en-US" sz="1750" dirty="0">
                <a:solidFill>
                  <a:schemeClr val="bg2">
                    <a:lumMod val="25000"/>
                  </a:schemeClr>
                </a:solidFill>
                <a:latin typeface="Instrument Sans" pitchFamily="34" charset="0"/>
                <a:ea typeface="Instrument Sans" pitchFamily="34" charset="-122"/>
                <a:cs typeface="Instrument Sans" pitchFamily="34" charset="-120"/>
              </a:rPr>
              <a:t>Challenges Faced:</a:t>
            </a:r>
            <a:endParaRPr lang="en-US" sz="1750" dirty="0">
              <a:solidFill>
                <a:schemeClr val="bg2">
                  <a:lumMod val="25000"/>
                </a:schemeClr>
              </a:solidFill>
            </a:endParaRPr>
          </a:p>
        </p:txBody>
      </p:sp>
      <p:sp>
        <p:nvSpPr>
          <p:cNvPr id="10" name="Text 6"/>
          <p:cNvSpPr/>
          <p:nvPr/>
        </p:nvSpPr>
        <p:spPr>
          <a:xfrm>
            <a:off x="2393394" y="5342453"/>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chemeClr val="bg2">
                    <a:lumMod val="25000"/>
                  </a:schemeClr>
                </a:solidFill>
                <a:latin typeface="Instrument Sans" pitchFamily="34" charset="0"/>
                <a:ea typeface="Instrument Sans" pitchFamily="34" charset="-122"/>
                <a:cs typeface="Instrument Sans" pitchFamily="34" charset="-120"/>
              </a:rPr>
              <a:t>Variability in number plate formats and environments affecting accuracy.</a:t>
            </a:r>
            <a:endParaRPr lang="en-US" sz="1750" dirty="0">
              <a:solidFill>
                <a:schemeClr val="bg2">
                  <a:lumMod val="25000"/>
                </a:schemeClr>
              </a:solidFill>
            </a:endParaRPr>
          </a:p>
        </p:txBody>
      </p:sp>
      <p:sp>
        <p:nvSpPr>
          <p:cNvPr id="11" name="Text 7"/>
          <p:cNvSpPr/>
          <p:nvPr/>
        </p:nvSpPr>
        <p:spPr>
          <a:xfrm>
            <a:off x="2393394" y="5786676"/>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chemeClr val="bg2">
                    <a:lumMod val="25000"/>
                  </a:schemeClr>
                </a:solidFill>
                <a:latin typeface="Instrument Sans" pitchFamily="34" charset="0"/>
                <a:ea typeface="Instrument Sans" pitchFamily="34" charset="-122"/>
                <a:cs typeface="Instrument Sans" pitchFamily="34" charset="-120"/>
              </a:rPr>
              <a:t>Performance degradation with blurred or skewed number plate images.</a:t>
            </a:r>
            <a:endParaRPr lang="en-US" sz="1750" dirty="0">
              <a:solidFill>
                <a:schemeClr val="bg2">
                  <a:lumMod val="25000"/>
                </a:schemeClr>
              </a:solidFill>
            </a:endParaRPr>
          </a:p>
        </p:txBody>
      </p:sp>
      <p:sp>
        <p:nvSpPr>
          <p:cNvPr id="12" name="Text 8"/>
          <p:cNvSpPr/>
          <p:nvPr/>
        </p:nvSpPr>
        <p:spPr>
          <a:xfrm>
            <a:off x="2393394" y="623089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chemeClr val="bg2">
                    <a:lumMod val="25000"/>
                  </a:schemeClr>
                </a:solidFill>
                <a:latin typeface="Instrument Sans" pitchFamily="34" charset="0"/>
                <a:ea typeface="Instrument Sans" pitchFamily="34" charset="-122"/>
                <a:cs typeface="Instrument Sans" pitchFamily="34" charset="-120"/>
              </a:rPr>
              <a:t>Efficient positioning of ANPR cameras to capture clear snapshots.</a:t>
            </a:r>
            <a:endParaRPr lang="en-US" sz="1750" dirty="0">
              <a:solidFill>
                <a:schemeClr val="bg2">
                  <a:lumMod val="25000"/>
                </a:schemeClr>
              </a:solidFill>
            </a:endParaRPr>
          </a:p>
        </p:txBody>
      </p:sp>
      <p:sp>
        <p:nvSpPr>
          <p:cNvPr id="13" name="Text 9"/>
          <p:cNvSpPr/>
          <p:nvPr/>
        </p:nvSpPr>
        <p:spPr>
          <a:xfrm>
            <a:off x="2393394" y="667512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chemeClr val="bg2">
                    <a:lumMod val="25000"/>
                  </a:schemeClr>
                </a:solidFill>
                <a:latin typeface="Instrument Sans" pitchFamily="34" charset="0"/>
                <a:ea typeface="Instrument Sans" pitchFamily="34" charset="-122"/>
                <a:cs typeface="Instrument Sans" pitchFamily="34" charset="-120"/>
              </a:rPr>
              <a:t>Recognition limitations with plates in difficult surroundings.</a:t>
            </a:r>
            <a:endParaRPr lang="en-US" sz="1750" dirty="0">
              <a:solidFill>
                <a:schemeClr val="bg2">
                  <a:lumMod val="25000"/>
                </a:schemeClr>
              </a:solidFill>
            </a:endParaRPr>
          </a:p>
        </p:txBody>
      </p:sp>
      <p:sp>
        <p:nvSpPr>
          <p:cNvPr id="14" name="Text 10"/>
          <p:cNvSpPr/>
          <p:nvPr/>
        </p:nvSpPr>
        <p:spPr>
          <a:xfrm>
            <a:off x="2393394" y="711934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chemeClr val="bg2">
                    <a:lumMod val="25000"/>
                  </a:schemeClr>
                </a:solidFill>
                <a:latin typeface="Instrument Sans" pitchFamily="34" charset="0"/>
                <a:ea typeface="Instrument Sans" pitchFamily="34" charset="-122"/>
                <a:cs typeface="Instrument Sans" pitchFamily="34" charset="-120"/>
              </a:rPr>
              <a:t>Balancing recognition accuracy and computational efficiency in real-time processing.</a:t>
            </a:r>
            <a:endParaRPr lang="en-US" sz="1750" dirty="0">
              <a:solidFill>
                <a:schemeClr val="bg2">
                  <a:lumMod val="25000"/>
                </a:schemeClr>
              </a:solidFill>
            </a:endParaRPr>
          </a:p>
        </p:txBody>
      </p:sp>
      <p:pic>
        <p:nvPicPr>
          <p:cNvPr id="18" name="Image 1" descr="preencoded.png">
            <a:extLst>
              <a:ext uri="{FF2B5EF4-FFF2-40B4-BE49-F238E27FC236}">
                <a16:creationId xmlns:a16="http://schemas.microsoft.com/office/drawing/2014/main" id="{8C4C0DBA-A775-64AC-475A-15B3689D98C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GlowDiffused intensity="7"/>
                    </a14:imgEffect>
                  </a14:imgLayer>
                </a14:imgProps>
              </a:ext>
            </a:extLst>
          </a:blip>
          <a:srcRect l="60513" t="14877" r="5709" b="62776"/>
          <a:stretch/>
        </p:blipFill>
        <p:spPr>
          <a:xfrm>
            <a:off x="8887146" y="1240597"/>
            <a:ext cx="4941870" cy="1839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2E3E9">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1757363"/>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Challenges and limitations of ANPR using deep learning</a:t>
            </a:r>
            <a:endParaRPr lang="en-US" sz="4374" dirty="0"/>
          </a:p>
        </p:txBody>
      </p:sp>
      <p:sp>
        <p:nvSpPr>
          <p:cNvPr id="7" name="Shape 3"/>
          <p:cNvSpPr/>
          <p:nvPr/>
        </p:nvSpPr>
        <p:spPr>
          <a:xfrm>
            <a:off x="2037993" y="3479363"/>
            <a:ext cx="10554414" cy="2992755"/>
          </a:xfrm>
          <a:prstGeom prst="roundRect">
            <a:avLst>
              <a:gd name="adj" fmla="val 3341"/>
            </a:avLst>
          </a:prstGeom>
          <a:noFill/>
          <a:ln w="7620">
            <a:solidFill>
              <a:srgbClr val="000000">
                <a:alpha val="8000"/>
              </a:srgbClr>
            </a:solidFill>
            <a:prstDash val="solid"/>
          </a:ln>
        </p:spPr>
      </p:sp>
      <p:sp>
        <p:nvSpPr>
          <p:cNvPr id="8" name="Shape 4"/>
          <p:cNvSpPr/>
          <p:nvPr/>
        </p:nvSpPr>
        <p:spPr>
          <a:xfrm>
            <a:off x="2045613" y="3486983"/>
            <a:ext cx="10539174" cy="992505"/>
          </a:xfrm>
          <a:prstGeom prst="rect">
            <a:avLst/>
          </a:prstGeom>
          <a:solidFill>
            <a:srgbClr val="FFFFFF">
              <a:alpha val="4000"/>
            </a:srgbClr>
          </a:solidFill>
          <a:ln/>
        </p:spPr>
      </p:sp>
      <p:sp>
        <p:nvSpPr>
          <p:cNvPr id="9" name="Text 5"/>
          <p:cNvSpPr/>
          <p:nvPr/>
        </p:nvSpPr>
        <p:spPr>
          <a:xfrm>
            <a:off x="2267783" y="3627834"/>
            <a:ext cx="4821436" cy="355402"/>
          </a:xfrm>
          <a:prstGeom prst="rect">
            <a:avLst/>
          </a:prstGeom>
          <a:noFill/>
          <a:ln/>
        </p:spPr>
        <p:txBody>
          <a:bodyPr wrap="non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Data Quality</a:t>
            </a:r>
            <a:endParaRPr lang="en-US" sz="1750" dirty="0"/>
          </a:p>
        </p:txBody>
      </p:sp>
      <p:sp>
        <p:nvSpPr>
          <p:cNvPr id="10" name="Text 6"/>
          <p:cNvSpPr/>
          <p:nvPr/>
        </p:nvSpPr>
        <p:spPr>
          <a:xfrm>
            <a:off x="7541181" y="3627834"/>
            <a:ext cx="4821436" cy="710803"/>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Variances in image quality and insufficient data pose challenges to deep learning models.</a:t>
            </a:r>
            <a:endParaRPr lang="en-US" sz="1750" dirty="0"/>
          </a:p>
        </p:txBody>
      </p:sp>
      <p:sp>
        <p:nvSpPr>
          <p:cNvPr id="11" name="Shape 7"/>
          <p:cNvSpPr/>
          <p:nvPr/>
        </p:nvSpPr>
        <p:spPr>
          <a:xfrm>
            <a:off x="2045613" y="4479488"/>
            <a:ext cx="10539174" cy="992505"/>
          </a:xfrm>
          <a:prstGeom prst="rect">
            <a:avLst/>
          </a:prstGeom>
          <a:solidFill>
            <a:srgbClr val="000000">
              <a:alpha val="4000"/>
            </a:srgbClr>
          </a:solidFill>
          <a:ln/>
        </p:spPr>
      </p:sp>
      <p:sp>
        <p:nvSpPr>
          <p:cNvPr id="12" name="Text 8"/>
          <p:cNvSpPr/>
          <p:nvPr/>
        </p:nvSpPr>
        <p:spPr>
          <a:xfrm>
            <a:off x="2267783" y="4620339"/>
            <a:ext cx="4821436" cy="355402"/>
          </a:xfrm>
          <a:prstGeom prst="rect">
            <a:avLst/>
          </a:prstGeom>
          <a:noFill/>
          <a:ln/>
        </p:spPr>
        <p:txBody>
          <a:bodyPr wrap="non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Environmental Factors</a:t>
            </a:r>
            <a:endParaRPr lang="en-US" sz="1750" dirty="0"/>
          </a:p>
        </p:txBody>
      </p:sp>
      <p:sp>
        <p:nvSpPr>
          <p:cNvPr id="13" name="Text 9"/>
          <p:cNvSpPr/>
          <p:nvPr/>
        </p:nvSpPr>
        <p:spPr>
          <a:xfrm>
            <a:off x="7541181" y="4620339"/>
            <a:ext cx="4821436" cy="710803"/>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Weather and lighting conditions impact the accuracy of number plate detection systems.</a:t>
            </a:r>
            <a:endParaRPr lang="en-US" sz="1750" dirty="0"/>
          </a:p>
        </p:txBody>
      </p:sp>
      <p:sp>
        <p:nvSpPr>
          <p:cNvPr id="14" name="Shape 10"/>
          <p:cNvSpPr/>
          <p:nvPr/>
        </p:nvSpPr>
        <p:spPr>
          <a:xfrm>
            <a:off x="2045613" y="5471993"/>
            <a:ext cx="10539174" cy="992505"/>
          </a:xfrm>
          <a:prstGeom prst="rect">
            <a:avLst/>
          </a:prstGeom>
          <a:solidFill>
            <a:srgbClr val="FFFFFF">
              <a:alpha val="4000"/>
            </a:srgbClr>
          </a:solidFill>
          <a:ln/>
        </p:spPr>
      </p:sp>
      <p:sp>
        <p:nvSpPr>
          <p:cNvPr id="15" name="Text 11"/>
          <p:cNvSpPr/>
          <p:nvPr/>
        </p:nvSpPr>
        <p:spPr>
          <a:xfrm>
            <a:off x="2267783" y="5612844"/>
            <a:ext cx="4821436" cy="355402"/>
          </a:xfrm>
          <a:prstGeom prst="rect">
            <a:avLst/>
          </a:prstGeom>
          <a:noFill/>
          <a:ln/>
        </p:spPr>
        <p:txBody>
          <a:bodyPr wrap="non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Privacy Concerns</a:t>
            </a:r>
            <a:endParaRPr lang="en-US" sz="1750" dirty="0"/>
          </a:p>
        </p:txBody>
      </p:sp>
      <p:sp>
        <p:nvSpPr>
          <p:cNvPr id="16" name="Text 12"/>
          <p:cNvSpPr/>
          <p:nvPr/>
        </p:nvSpPr>
        <p:spPr>
          <a:xfrm>
            <a:off x="7541181" y="5612844"/>
            <a:ext cx="4821436" cy="710803"/>
          </a:xfrm>
          <a:prstGeom prst="rect">
            <a:avLst/>
          </a:prstGeom>
          <a:noFill/>
          <a:ln/>
        </p:spPr>
        <p:txBody>
          <a:bodyPr wrap="square" rtlCol="0" anchor="t"/>
          <a:lstStyle/>
          <a:p>
            <a:pPr marL="0" indent="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Addressing the ethical implications of widespread license plate surveillance.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5B5F72">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1721644"/>
            <a:ext cx="10554414" cy="1388745"/>
          </a:xfrm>
          <a:prstGeom prst="rect">
            <a:avLst/>
          </a:prstGeom>
          <a:noFill/>
          <a:ln/>
        </p:spPr>
        <p:txBody>
          <a:bodyPr wrap="squar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Future directions and advancements in ANPR using deep learning</a:t>
            </a:r>
            <a:endParaRPr lang="en-US" sz="4374" dirty="0"/>
          </a:p>
        </p:txBody>
      </p:sp>
      <p:sp>
        <p:nvSpPr>
          <p:cNvPr id="7" name="Shape 3"/>
          <p:cNvSpPr/>
          <p:nvPr/>
        </p:nvSpPr>
        <p:spPr>
          <a:xfrm>
            <a:off x="2037993" y="3443645"/>
            <a:ext cx="3370064" cy="3064193"/>
          </a:xfrm>
          <a:prstGeom prst="roundRect">
            <a:avLst>
              <a:gd name="adj" fmla="val 3263"/>
            </a:avLst>
          </a:prstGeom>
          <a:solidFill>
            <a:srgbClr val="393B47"/>
          </a:solidFill>
          <a:ln w="7620">
            <a:solidFill>
              <a:srgbClr val="525460"/>
            </a:solidFill>
            <a:prstDash val="solid"/>
          </a:ln>
        </p:spPr>
      </p:sp>
      <p:sp>
        <p:nvSpPr>
          <p:cNvPr id="8" name="Text 4"/>
          <p:cNvSpPr/>
          <p:nvPr/>
        </p:nvSpPr>
        <p:spPr>
          <a:xfrm>
            <a:off x="2267783" y="3673435"/>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Enhanced Accuracy</a:t>
            </a:r>
            <a:endParaRPr lang="en-US" sz="2187" dirty="0"/>
          </a:p>
        </p:txBody>
      </p:sp>
      <p:sp>
        <p:nvSpPr>
          <p:cNvPr id="9" name="Text 5"/>
          <p:cNvSpPr/>
          <p:nvPr/>
        </p:nvSpPr>
        <p:spPr>
          <a:xfrm>
            <a:off x="2267783" y="4153853"/>
            <a:ext cx="2910483" cy="1421606"/>
          </a:xfrm>
          <a:prstGeom prst="rect">
            <a:avLst/>
          </a:prstGeom>
          <a:noFill/>
          <a:ln/>
        </p:spPr>
        <p:txBody>
          <a:bodyPr wrap="square" rtlCol="0" anchor="t"/>
          <a:lstStyle/>
          <a:p>
            <a:pPr marL="0" indent="0">
              <a:lnSpc>
                <a:spcPts val="2799"/>
              </a:lnSpc>
              <a:buNone/>
            </a:pPr>
            <a:r>
              <a:rPr lang="en-US" sz="1750" dirty="0">
                <a:solidFill>
                  <a:srgbClr val="FFFFFF"/>
                </a:solidFill>
                <a:latin typeface="Instrument Sans" pitchFamily="34" charset="0"/>
                <a:ea typeface="Instrument Sans" pitchFamily="34" charset="-122"/>
                <a:cs typeface="Instrument Sans" pitchFamily="34" charset="-120"/>
              </a:rPr>
              <a:t>Integration of multimodal input, including video and sensor data, for precise plate recognition.</a:t>
            </a:r>
            <a:endParaRPr lang="en-US" sz="1750" dirty="0"/>
          </a:p>
        </p:txBody>
      </p:sp>
      <p:sp>
        <p:nvSpPr>
          <p:cNvPr id="10" name="Shape 6"/>
          <p:cNvSpPr/>
          <p:nvPr/>
        </p:nvSpPr>
        <p:spPr>
          <a:xfrm>
            <a:off x="5630228" y="3443645"/>
            <a:ext cx="3370064" cy="3064193"/>
          </a:xfrm>
          <a:prstGeom prst="roundRect">
            <a:avLst>
              <a:gd name="adj" fmla="val 3263"/>
            </a:avLst>
          </a:prstGeom>
          <a:solidFill>
            <a:srgbClr val="393B47"/>
          </a:solidFill>
          <a:ln w="7620">
            <a:solidFill>
              <a:srgbClr val="525460"/>
            </a:solidFill>
            <a:prstDash val="solid"/>
          </a:ln>
        </p:spPr>
      </p:sp>
      <p:sp>
        <p:nvSpPr>
          <p:cNvPr id="11" name="Text 7"/>
          <p:cNvSpPr/>
          <p:nvPr/>
        </p:nvSpPr>
        <p:spPr>
          <a:xfrm>
            <a:off x="5860018" y="3673435"/>
            <a:ext cx="2910483" cy="694373"/>
          </a:xfrm>
          <a:prstGeom prst="rect">
            <a:avLst/>
          </a:prstGeom>
          <a:noFill/>
          <a:ln/>
        </p:spPr>
        <p:txBody>
          <a:bodyPr wrap="squar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AI-assisted Law Enforcement</a:t>
            </a:r>
            <a:endParaRPr lang="en-US" sz="2187" dirty="0"/>
          </a:p>
        </p:txBody>
      </p:sp>
      <p:sp>
        <p:nvSpPr>
          <p:cNvPr id="12" name="Text 8"/>
          <p:cNvSpPr/>
          <p:nvPr/>
        </p:nvSpPr>
        <p:spPr>
          <a:xfrm>
            <a:off x="5860018" y="4501039"/>
            <a:ext cx="2910483" cy="1777008"/>
          </a:xfrm>
          <a:prstGeom prst="rect">
            <a:avLst/>
          </a:prstGeom>
          <a:noFill/>
          <a:ln/>
        </p:spPr>
        <p:txBody>
          <a:bodyPr wrap="square" rtlCol="0" anchor="t"/>
          <a:lstStyle/>
          <a:p>
            <a:pPr marL="0" indent="0">
              <a:lnSpc>
                <a:spcPts val="2799"/>
              </a:lnSpc>
              <a:buNone/>
            </a:pPr>
            <a:r>
              <a:rPr lang="en-US" sz="1750" dirty="0">
                <a:solidFill>
                  <a:srgbClr val="FFFFFF"/>
                </a:solidFill>
                <a:latin typeface="Instrument Sans" pitchFamily="34" charset="0"/>
                <a:ea typeface="Instrument Sans" pitchFamily="34" charset="-122"/>
                <a:cs typeface="Instrument Sans" pitchFamily="34" charset="-120"/>
              </a:rPr>
              <a:t>Development of intelligent systems for predictive analysis and pattern recognition in criminal investigations.</a:t>
            </a:r>
            <a:endParaRPr lang="en-US" sz="1750" dirty="0"/>
          </a:p>
        </p:txBody>
      </p:sp>
      <p:sp>
        <p:nvSpPr>
          <p:cNvPr id="13" name="Shape 9"/>
          <p:cNvSpPr/>
          <p:nvPr/>
        </p:nvSpPr>
        <p:spPr>
          <a:xfrm>
            <a:off x="9222462" y="3443645"/>
            <a:ext cx="3370064" cy="3064193"/>
          </a:xfrm>
          <a:prstGeom prst="roundRect">
            <a:avLst>
              <a:gd name="adj" fmla="val 3263"/>
            </a:avLst>
          </a:prstGeom>
          <a:solidFill>
            <a:srgbClr val="393B47"/>
          </a:solidFill>
          <a:ln w="7620">
            <a:solidFill>
              <a:srgbClr val="525460"/>
            </a:solidFill>
            <a:prstDash val="solid"/>
          </a:ln>
        </p:spPr>
      </p:sp>
      <p:sp>
        <p:nvSpPr>
          <p:cNvPr id="14" name="Text 10"/>
          <p:cNvSpPr/>
          <p:nvPr/>
        </p:nvSpPr>
        <p:spPr>
          <a:xfrm>
            <a:off x="9452253" y="3673435"/>
            <a:ext cx="2910483" cy="694373"/>
          </a:xfrm>
          <a:prstGeom prst="rect">
            <a:avLst/>
          </a:prstGeom>
          <a:noFill/>
          <a:ln/>
        </p:spPr>
        <p:txBody>
          <a:bodyPr wrap="squar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Blockchain Integration</a:t>
            </a:r>
            <a:endParaRPr lang="en-US" sz="2187" dirty="0"/>
          </a:p>
        </p:txBody>
      </p:sp>
      <p:sp>
        <p:nvSpPr>
          <p:cNvPr id="15" name="Text 11"/>
          <p:cNvSpPr/>
          <p:nvPr/>
        </p:nvSpPr>
        <p:spPr>
          <a:xfrm>
            <a:off x="9452253" y="4501039"/>
            <a:ext cx="2910483" cy="1421606"/>
          </a:xfrm>
          <a:prstGeom prst="rect">
            <a:avLst/>
          </a:prstGeom>
          <a:noFill/>
          <a:ln/>
        </p:spPr>
        <p:txBody>
          <a:bodyPr wrap="square" rtlCol="0" anchor="t"/>
          <a:lstStyle/>
          <a:p>
            <a:pPr marL="0" indent="0">
              <a:lnSpc>
                <a:spcPts val="2799"/>
              </a:lnSpc>
              <a:buNone/>
            </a:pPr>
            <a:r>
              <a:rPr lang="en-US" sz="1750" dirty="0">
                <a:solidFill>
                  <a:srgbClr val="FFFFFF"/>
                </a:solidFill>
                <a:latin typeface="Instrument Sans" pitchFamily="34" charset="0"/>
                <a:ea typeface="Instrument Sans" pitchFamily="34" charset="-122"/>
                <a:cs typeface="Instrument Sans" pitchFamily="34" charset="-120"/>
              </a:rPr>
              <a:t>Exploration of secure and decentralized frameworks for ANPR data management.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459</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rajavenkatsai0203@gmail.com</cp:lastModifiedBy>
  <cp:revision>3</cp:revision>
  <dcterms:created xsi:type="dcterms:W3CDTF">2024-03-20T16:55:57Z</dcterms:created>
  <dcterms:modified xsi:type="dcterms:W3CDTF">2024-03-24T09:58:31Z</dcterms:modified>
</cp:coreProperties>
</file>